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57" r:id="rId3"/>
    <p:sldId id="261" r:id="rId5"/>
    <p:sldId id="262" r:id="rId6"/>
    <p:sldId id="284" r:id="rId7"/>
    <p:sldId id="278" r:id="rId8"/>
    <p:sldId id="279" r:id="rId9"/>
    <p:sldId id="285" r:id="rId10"/>
    <p:sldId id="280" r:id="rId11"/>
    <p:sldId id="281" r:id="rId12"/>
    <p:sldId id="26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38" y="78"/>
      </p:cViewPr>
      <p:guideLst>
        <p:guide orient="horz" pos="2078"/>
        <p:guide pos="3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C66F4-C0AC-4186-A0B7-7FC70AE2EB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/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F6F0B-DEFF-441C-AFB5-D6D148B429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F6F0B-DEFF-441C-AFB5-D6D148B429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 flipH="1" flipV="1">
            <a:off x="10555518" y="5257799"/>
            <a:ext cx="1636481" cy="1609141"/>
            <a:chOff x="0" y="1"/>
            <a:chExt cx="6000751" cy="5900501"/>
          </a:xfrm>
        </p:grpSpPr>
        <p:sp>
          <p:nvSpPr>
            <p:cNvPr id="6" name="任意多边形 5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0FBF6-E9C2-4AE0-90F6-8F1434B639F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CAB10-B577-44AE-843B-580A1449A8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0"/>
            <a:ext cx="5066665" cy="5095240"/>
            <a:chOff x="0" y="1"/>
            <a:chExt cx="6000751" cy="5900501"/>
          </a:xfrm>
        </p:grpSpPr>
        <p:sp>
          <p:nvSpPr>
            <p:cNvPr id="13" name="任意多边形 12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 flipV="1">
            <a:off x="10555518" y="5257799"/>
            <a:ext cx="1636481" cy="1609141"/>
            <a:chOff x="0" y="1"/>
            <a:chExt cx="6000751" cy="5900501"/>
          </a:xfrm>
        </p:grpSpPr>
        <p:sp>
          <p:nvSpPr>
            <p:cNvPr id="26" name="任意多边形 25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4630420" y="452755"/>
            <a:ext cx="7698105" cy="267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altLang="en-US" sz="4800" b="1" dirty="0">
                <a:solidFill>
                  <a:srgbClr val="3291CA"/>
                </a:solidFill>
                <a:latin typeface="Times New Roman" panose="02020603050405020304" charset="0"/>
                <a:cs typeface="Times New Roman" panose="02020603050405020304" charset="0"/>
              </a:rPr>
              <a:t>TECHNICAL SEMINAR </a:t>
            </a:r>
            <a:endParaRPr lang="en-IN" altLang="en-US" sz="4800" b="1" dirty="0">
              <a:solidFill>
                <a:srgbClr val="3291CA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80000"/>
              </a:lnSpc>
            </a:pPr>
            <a:endParaRPr lang="en-IN" altLang="en-US" sz="5400" b="1" dirty="0">
              <a:solidFill>
                <a:srgbClr val="3291CA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IN" altLang="en-US" sz="4800" b="1" dirty="0">
                <a:solidFill>
                  <a:srgbClr val="3291CA"/>
                </a:solidFill>
                <a:latin typeface="Times New Roman" panose="02020603050405020304" charset="0"/>
                <a:cs typeface="Times New Roman" panose="02020603050405020304" charset="0"/>
              </a:rPr>
              <a:t>“Deep Learning for Computer Vision ”</a:t>
            </a:r>
            <a:endParaRPr lang="en-IN" altLang="en-US" sz="4800" b="1" dirty="0">
              <a:solidFill>
                <a:srgbClr val="3291CA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341235" y="4160520"/>
            <a:ext cx="287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Arial Rounded MT Bold" panose="020F0704030504030204" charset="0"/>
                <a:cs typeface="Arial Rounded MT Bold" panose="020F0704030504030204" charset="0"/>
              </a:rPr>
              <a:t>Presented by:</a:t>
            </a:r>
            <a:endParaRPr lang="zh-CN" altLang="en-US" sz="2800" dirty="0">
              <a:solidFill>
                <a:prstClr val="black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 rot="10800000" flipV="1">
            <a:off x="5677535" y="4714875"/>
            <a:ext cx="560387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altLang="en-US" b="1" dirty="0">
                <a:solidFill>
                  <a:prstClr val="black"/>
                </a:solidFill>
                <a:latin typeface="Times New Roman" panose="02020603050405020304" charset="0"/>
                <a:ea typeface="Microsoft YaHei Light" panose="020B0502040204020203" pitchFamily="34" charset="-122"/>
                <a:cs typeface="Times New Roman" panose="02020603050405020304" charset="0"/>
              </a:rPr>
              <a:t>Jyoti Singh</a:t>
            </a:r>
            <a:endParaRPr lang="en-IN" altLang="en-US" b="1" dirty="0">
              <a:solidFill>
                <a:prstClr val="black"/>
              </a:solidFill>
              <a:latin typeface="Times New Roman" panose="02020603050405020304" charset="0"/>
              <a:ea typeface="Microsoft YaHei Light" panose="020B0502040204020203" pitchFamily="34" charset="-122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en-IN" altLang="en-US" b="1" dirty="0">
                <a:solidFill>
                  <a:prstClr val="black"/>
                </a:solidFill>
                <a:latin typeface="Times New Roman" panose="02020603050405020304" charset="0"/>
                <a:ea typeface="Microsoft YaHei Light" panose="020B0502040204020203" pitchFamily="34" charset="-122"/>
                <a:cs typeface="Times New Roman" panose="02020603050405020304" charset="0"/>
                <a:sym typeface="+mn-ea"/>
              </a:rPr>
              <a:t>SAP ID-500106507</a:t>
            </a:r>
            <a:endParaRPr lang="en-IN" altLang="en-US" b="1" dirty="0">
              <a:solidFill>
                <a:prstClr val="black"/>
              </a:solidFill>
              <a:latin typeface="Times New Roman" panose="02020603050405020304" charset="0"/>
              <a:ea typeface="Microsoft YaHei Light" panose="020B0502040204020203" pitchFamily="34" charset="-122"/>
              <a:cs typeface="Times New Roman" panose="02020603050405020304" charset="0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IN" altLang="en-US" b="1" dirty="0">
                <a:solidFill>
                  <a:prstClr val="black"/>
                </a:solidFill>
                <a:latin typeface="Times New Roman" panose="02020603050405020304" charset="0"/>
                <a:ea typeface="Microsoft YaHei Light" panose="020B0502040204020203" pitchFamily="34" charset="-122"/>
                <a:cs typeface="Times New Roman" panose="02020603050405020304" charset="0"/>
                <a:sym typeface="+mn-ea"/>
              </a:rPr>
              <a:t>Roll No- R271222006</a:t>
            </a:r>
            <a:endParaRPr lang="en-IN" altLang="en-US" b="1" dirty="0">
              <a:solidFill>
                <a:prstClr val="black"/>
              </a:solidFill>
              <a:latin typeface="Times New Roman" panose="02020603050405020304" charset="0"/>
              <a:ea typeface="Microsoft YaHei Light" panose="020B0502040204020203" pitchFamily="34" charset="-122"/>
              <a:cs typeface="Times New Roman" panose="02020603050405020304" charset="0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IN" altLang="en-US" b="1" dirty="0">
                <a:solidFill>
                  <a:prstClr val="black"/>
                </a:solidFill>
                <a:latin typeface="Times New Roman" panose="02020603050405020304" charset="0"/>
                <a:ea typeface="Microsoft YaHei Light" panose="020B0502040204020203" pitchFamily="34" charset="-122"/>
                <a:cs typeface="Times New Roman" panose="02020603050405020304" charset="0"/>
              </a:rPr>
              <a:t>Master in Computer Application(Batch-B1)</a:t>
            </a:r>
            <a:endParaRPr lang="en-IN" altLang="en-US" b="1" dirty="0">
              <a:solidFill>
                <a:prstClr val="black"/>
              </a:solidFill>
              <a:latin typeface="Times New Roman" panose="02020603050405020304" charset="0"/>
              <a:ea typeface="Microsoft YaHei Light" panose="020B0502040204020203" pitchFamily="34" charset="-122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en-IN" altLang="en-US" b="1" dirty="0">
                <a:solidFill>
                  <a:prstClr val="black"/>
                </a:solidFill>
                <a:latin typeface="Times New Roman" panose="02020603050405020304" charset="0"/>
                <a:ea typeface="Microsoft YaHei Light" panose="020B0502040204020203" pitchFamily="34" charset="-122"/>
                <a:cs typeface="Times New Roman" panose="02020603050405020304" charset="0"/>
              </a:rPr>
              <a:t>School of Computer Science</a:t>
            </a:r>
            <a:endParaRPr lang="en-IN" altLang="en-US" b="1" dirty="0">
              <a:solidFill>
                <a:prstClr val="black"/>
              </a:solidFill>
              <a:latin typeface="Times New Roman" panose="02020603050405020304" charset="0"/>
              <a:ea typeface="Microsoft YaHei Light" panose="020B0502040204020203" pitchFamily="34" charset="-122"/>
              <a:cs typeface="Times New Roman" panose="02020603050405020304" charset="0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6963469" y="4698759"/>
            <a:ext cx="3253533" cy="0"/>
          </a:xfrm>
          <a:prstGeom prst="line">
            <a:avLst/>
          </a:prstGeom>
          <a:ln>
            <a:solidFill>
              <a:srgbClr val="4E5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Various Artists - River Flows In You" hidden="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992100" y="6351865"/>
            <a:ext cx="609600" cy="609600"/>
          </a:xfrm>
          <a:prstGeom prst="rect">
            <a:avLst/>
          </a:prstGeom>
        </p:spPr>
      </p:pic>
      <p:pic>
        <p:nvPicPr>
          <p:cNvPr id="2" name="Picture 1" descr="UPES_Logo_without_Tag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085465" cy="1257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14" presetClass="entr" presetSubtype="1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25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31" grpId="0"/>
          <p:bldP spid="32" grpId="0"/>
          <p:bldP spid="32" grpId="1"/>
          <p:bldP spid="3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14" presetClass="entr" presetSubtype="1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25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31" grpId="0"/>
          <p:bldP spid="32" grpId="0"/>
          <p:bldP spid="32" grpId="1"/>
          <p:bldP spid="3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1425607" y="386971"/>
            <a:ext cx="3632624" cy="66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Conclusion</a:t>
            </a:r>
            <a:r>
              <a:rPr lang="en-IN" altLang="en-US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-</a:t>
            </a:r>
            <a:endParaRPr lang="en-IN" altLang="en-US" sz="3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03275" y="1315085"/>
            <a:ext cx="1009396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Deep learning revolutionized computer vision, advancing image classification, object detection, and segmentation.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Ongoing advancements in self-supervised learning, attention mechanisms, and transfer learning enhance computer vision.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Integration with AR and VR creates immersive and interactive experiences.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Future holds transformative applications in diverse fields through improved efficiency and decision-making.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4287520" y="5939790"/>
            <a:ext cx="3276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THANK YOU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074795" y="5918200"/>
            <a:ext cx="3836670" cy="21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1425575" y="386715"/>
            <a:ext cx="9930130" cy="66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Introduction</a:t>
            </a:r>
            <a:r>
              <a:rPr lang="en-IN" altLang="en-US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 of deep learning in computer vision-</a:t>
            </a:r>
            <a:endParaRPr lang="en-IN" altLang="en-US" sz="3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26" name="矩形 125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24205" y="1390015"/>
            <a:ext cx="1018349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Deep learning has revolutionized computer vision by enabling automatic feature extraction and pattern recognition.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Computer vision enables machines to analyze and understand visual information.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Neural networks have achieved state-of-the-art performance in tasks like image classification and object detection.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altLang="en-US" sz="2800" b="1">
                <a:latin typeface="Times New Roman" panose="02020603050405020304" charset="0"/>
                <a:cs typeface="Times New Roman" panose="02020603050405020304" charset="0"/>
              </a:rPr>
              <a:t>Motivation for the title selection-</a:t>
            </a:r>
            <a:endParaRPr lang="en-IN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This presentation explores how deep learning empowers neural networks to tackle complex computer vision challenges.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1425575" y="386715"/>
            <a:ext cx="10123170" cy="66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IN" altLang="en-US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What is Computer Vision-</a:t>
            </a:r>
            <a:endParaRPr lang="en-IN" altLang="en-US" sz="3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02030" y="1185545"/>
            <a:ext cx="9917430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Enables machines to interpret and analyze visual data, mimicking human visual perception.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Key computer vision tasks include image classification, object detection, and image segmentation.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Image classification: Assigning labels or categories to images.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Object detection: Identifying and localizing specific objects within images.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Image segmentation: Dividing images into meaningful regions.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Applications in various fields such as autonomous vehicles and medical imaging.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I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490980" y="651510"/>
            <a:ext cx="8702040" cy="50590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3098800" y="5831205"/>
            <a:ext cx="5995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800" b="1">
                <a:latin typeface="Times New Roman" panose="02020603050405020304" charset="0"/>
                <a:cs typeface="Times New Roman" panose="02020603050405020304" charset="0"/>
              </a:rPr>
              <a:t> IMAGE RECOGNITION</a:t>
            </a:r>
            <a:endParaRPr lang="en-I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1425575" y="386715"/>
            <a:ext cx="10123170" cy="66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IN" altLang="en-US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Introduction to Deep Learning-</a:t>
            </a:r>
            <a:endParaRPr lang="en-IN" altLang="en-US" sz="3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02030" y="1185545"/>
            <a:ext cx="9917430" cy="6123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Deep learning: Subset of machine learning using neural networks for predictions.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Neural networks: Interconnected layers of artificial neurons, inspired by the human brain.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Convolutional Neural Networks (CNNs): Designed for computer vision tasks.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CNNs: Extract features from images using convolutional layers and pooling.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Deep learning revolutionized computer vision: Achieved state-of-the-art performance.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I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1425575" y="386715"/>
            <a:ext cx="10123170" cy="66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IN" altLang="en-US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Convolutional Neural Networks (CNNs)-</a:t>
            </a:r>
            <a:endParaRPr lang="en-IN" altLang="en-US" sz="3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02030" y="1185545"/>
            <a:ext cx="991743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CNNs: Specialized deep learning architecture for computer vision.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Convolutional layers in CNNs apply filters to input images, extracting meaningful features.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Pooling layers downsample feature maps, reducing spatial dimensions and extracting dominant features.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Fully connected layers in CNNs make predictions based on the extracted features.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Training CNNs involves adjusting their parameters to minimize prediction errors.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Backpropagation is used to propagate errors backward through the network, adjusting weights and biases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I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1425575" y="386715"/>
            <a:ext cx="10123170" cy="66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IN" altLang="en-US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Convolutional Neural Networks (CNNs)-</a:t>
            </a:r>
            <a:endParaRPr lang="en-IN" altLang="en-US" sz="3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02030" y="1185545"/>
            <a:ext cx="99174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I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7" descr="25366Convolutional_Neural_Network_to_identify_the_image_of_a_bir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185" y="1407795"/>
            <a:ext cx="8844915" cy="4042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1330325" y="386715"/>
            <a:ext cx="10019665" cy="132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IN" altLang="en-US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Advanced Techniques in Computer Vision with Deep Learning-</a:t>
            </a:r>
            <a:endParaRPr lang="en-IN" altLang="en-US" sz="3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83945" y="1715135"/>
            <a:ext cx="9917430" cy="5815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Object detection: Locating and classifying multiple objects within an image.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Semantic segmentation: Assigning semantic labels to each pixel in an image.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Image generation: Creating new images based on learned patterns.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YOLO (You Only Look Once): A popular real-time object detection algorithm.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Mask R-CNN: Combines object detection with instance segmentation.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Generative Adversarial Networks (GANs): Used for realistic image generation.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I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1425575" y="386715"/>
            <a:ext cx="10123170" cy="66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IN" altLang="en-US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Recent News and Innovations-</a:t>
            </a:r>
            <a:endParaRPr lang="en-IN" altLang="en-US" sz="3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02030" y="1185545"/>
            <a:ext cx="991743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Self-supervised learning: Training models without explicit annotations, utilizing unlabeled data.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Transfer learning: Leveraging pre-trained models for improved performance on new tasks.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Real-time object detection:  EfficientDet and EfficientPose, have enabled accurate and fast detection of objects in real-world scenarios.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Industry adoption and deployment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           Enhancing productivity 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           Efficiency in tasks like quality control,anomaly detection,                                                 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           </a:t>
            </a: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and automated monitoring.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I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</p:bldLst>
      </p:timing>
    </mc:Fallback>
  </mc:AlternateContent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3706</Words>
  <Application>WPS Presentation</Application>
  <PresentationFormat>宽屏</PresentationFormat>
  <Paragraphs>102</Paragraphs>
  <Slides>10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SimSun</vt:lpstr>
      <vt:lpstr>Wingdings</vt:lpstr>
      <vt:lpstr>Times New Roman</vt:lpstr>
      <vt:lpstr>Impact</vt:lpstr>
      <vt:lpstr>Arial Rounded MT Bold</vt:lpstr>
      <vt:lpstr>Microsoft YaHei Light</vt:lpstr>
      <vt:lpstr>Microsoft YaHei</vt:lpstr>
      <vt:lpstr>Arial Unicode MS</vt:lpstr>
      <vt:lpstr>Calibri Light</vt:lpstr>
      <vt:lpstr>Calibri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sjyot</cp:lastModifiedBy>
  <cp:revision>20</cp:revision>
  <dcterms:created xsi:type="dcterms:W3CDTF">2017-12-01T03:08:00Z</dcterms:created>
  <dcterms:modified xsi:type="dcterms:W3CDTF">2023-05-22T18:31:33Z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1033-11.2.0.11219</vt:lpwstr>
  </property>
  <property fmtid="{D5CDD505-2E9C-101B-9397-08002B2CF9AE}" pid="3" name="ICV">
    <vt:lpwstr>55F97816895D42FFA1520590E76B93AC</vt:lpwstr>
  </property>
</Properties>
</file>